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29"/>
  </p:notesMasterIdLst>
  <p:handoutMasterIdLst>
    <p:handoutMasterId r:id="rId30"/>
  </p:handoutMasterIdLst>
  <p:sldIdLst>
    <p:sldId id="256" r:id="rId2"/>
    <p:sldId id="266" r:id="rId3"/>
    <p:sldId id="263" r:id="rId4"/>
    <p:sldId id="264" r:id="rId5"/>
    <p:sldId id="265" r:id="rId6"/>
    <p:sldId id="267" r:id="rId7"/>
    <p:sldId id="288" r:id="rId8"/>
    <p:sldId id="289" r:id="rId9"/>
    <p:sldId id="268" r:id="rId10"/>
    <p:sldId id="269" r:id="rId11"/>
    <p:sldId id="271" r:id="rId12"/>
    <p:sldId id="274" r:id="rId13"/>
    <p:sldId id="275" r:id="rId14"/>
    <p:sldId id="280" r:id="rId15"/>
    <p:sldId id="277" r:id="rId16"/>
    <p:sldId id="282" r:id="rId17"/>
    <p:sldId id="283" r:id="rId18"/>
    <p:sldId id="284" r:id="rId19"/>
    <p:sldId id="285" r:id="rId20"/>
    <p:sldId id="286" r:id="rId21"/>
    <p:sldId id="287" r:id="rId22"/>
    <p:sldId id="290" r:id="rId23"/>
    <p:sldId id="291" r:id="rId24"/>
    <p:sldId id="292" r:id="rId25"/>
    <p:sldId id="293" r:id="rId26"/>
    <p:sldId id="294" r:id="rId27"/>
    <p:sldId id="295"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6FB44F0C-70A2-49A1-9D0E-41C29461397D}">
          <p14:sldIdLst>
            <p14:sldId id="256"/>
            <p14:sldId id="266"/>
            <p14:sldId id="263"/>
            <p14:sldId id="264"/>
            <p14:sldId id="265"/>
            <p14:sldId id="267"/>
            <p14:sldId id="288"/>
            <p14:sldId id="289"/>
            <p14:sldId id="268"/>
            <p14:sldId id="269"/>
            <p14:sldId id="271"/>
            <p14:sldId id="274"/>
            <p14:sldId id="275"/>
            <p14:sldId id="280"/>
            <p14:sldId id="277"/>
            <p14:sldId id="282"/>
            <p14:sldId id="283"/>
            <p14:sldId id="284"/>
            <p14:sldId id="285"/>
            <p14:sldId id="286"/>
            <p14:sldId id="287"/>
            <p14:sldId id="290"/>
            <p14:sldId id="291"/>
            <p14:sldId id="292"/>
            <p14:sldId id="293"/>
            <p14:sldId id="294"/>
            <p14:sldId id="29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48" autoAdjust="0"/>
  </p:normalViewPr>
  <p:slideViewPr>
    <p:cSldViewPr snapToGrid="0">
      <p:cViewPr varScale="1">
        <p:scale>
          <a:sx n="91" d="100"/>
          <a:sy n="91" d="100"/>
        </p:scale>
        <p:origin x="322" y="6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sh Jadhav" userId="d440860ed121994e" providerId="LiveId" clId="{119CF6EB-F81B-4409-8798-4671F7E50EFA}"/>
    <pc:docChg chg="undo custSel addSld delSld modSld">
      <pc:chgData name="Manish Jadhav" userId="d440860ed121994e" providerId="LiveId" clId="{119CF6EB-F81B-4409-8798-4671F7E50EFA}" dt="2022-10-16T07:33:18.348" v="101"/>
      <pc:docMkLst>
        <pc:docMk/>
      </pc:docMkLst>
      <pc:sldChg chg="addSp delSp modSp new del mod modClrScheme chgLayout">
        <pc:chgData name="Manish Jadhav" userId="d440860ed121994e" providerId="LiveId" clId="{119CF6EB-F81B-4409-8798-4671F7E50EFA}" dt="2022-10-16T07:26:42.967" v="29" actId="47"/>
        <pc:sldMkLst>
          <pc:docMk/>
          <pc:sldMk cId="1830386997" sldId="262"/>
        </pc:sldMkLst>
        <pc:spChg chg="mod ord">
          <ac:chgData name="Manish Jadhav" userId="d440860ed121994e" providerId="LiveId" clId="{119CF6EB-F81B-4409-8798-4671F7E50EFA}" dt="2022-10-16T07:26:40.312" v="28" actId="700"/>
          <ac:spMkLst>
            <pc:docMk/>
            <pc:sldMk cId="1830386997" sldId="262"/>
            <ac:spMk id="2" creationId="{103B8D0B-6FE3-F747-BDD2-74D19E897C78}"/>
          </ac:spMkLst>
        </pc:spChg>
        <pc:spChg chg="add del mod ord">
          <ac:chgData name="Manish Jadhav" userId="d440860ed121994e" providerId="LiveId" clId="{119CF6EB-F81B-4409-8798-4671F7E50EFA}" dt="2022-10-16T07:26:27.277" v="26" actId="700"/>
          <ac:spMkLst>
            <pc:docMk/>
            <pc:sldMk cId="1830386997" sldId="262"/>
            <ac:spMk id="3" creationId="{05623B4F-9088-7C60-5611-2EF168CD9B90}"/>
          </ac:spMkLst>
        </pc:spChg>
        <pc:spChg chg="add del mod ord">
          <ac:chgData name="Manish Jadhav" userId="d440860ed121994e" providerId="LiveId" clId="{119CF6EB-F81B-4409-8798-4671F7E50EFA}" dt="2022-10-16T07:26:27.277" v="26" actId="700"/>
          <ac:spMkLst>
            <pc:docMk/>
            <pc:sldMk cId="1830386997" sldId="262"/>
            <ac:spMk id="4" creationId="{C542FD90-C0D8-BFFF-77D8-D811798ED7CB}"/>
          </ac:spMkLst>
        </pc:spChg>
        <pc:spChg chg="add del mod ord">
          <ac:chgData name="Manish Jadhav" userId="d440860ed121994e" providerId="LiveId" clId="{119CF6EB-F81B-4409-8798-4671F7E50EFA}" dt="2022-10-16T07:26:27.277" v="26" actId="700"/>
          <ac:spMkLst>
            <pc:docMk/>
            <pc:sldMk cId="1830386997" sldId="262"/>
            <ac:spMk id="5" creationId="{D1966372-074F-042B-552E-2F8409A5F1D9}"/>
          </ac:spMkLst>
        </pc:spChg>
        <pc:spChg chg="add del mod ord">
          <ac:chgData name="Manish Jadhav" userId="d440860ed121994e" providerId="LiveId" clId="{119CF6EB-F81B-4409-8798-4671F7E50EFA}" dt="2022-10-16T07:26:27.277" v="26" actId="700"/>
          <ac:spMkLst>
            <pc:docMk/>
            <pc:sldMk cId="1830386997" sldId="262"/>
            <ac:spMk id="6" creationId="{4925256D-E62E-325B-59F8-A3A2AC6C7D04}"/>
          </ac:spMkLst>
        </pc:spChg>
        <pc:spChg chg="add del mod ord">
          <ac:chgData name="Manish Jadhav" userId="d440860ed121994e" providerId="LiveId" clId="{119CF6EB-F81B-4409-8798-4671F7E50EFA}" dt="2022-10-16T07:26:40.312" v="28" actId="700"/>
          <ac:spMkLst>
            <pc:docMk/>
            <pc:sldMk cId="1830386997" sldId="262"/>
            <ac:spMk id="7" creationId="{D31C799B-F738-344E-EB3B-A9924D102E2C}"/>
          </ac:spMkLst>
        </pc:spChg>
        <pc:spChg chg="add del mod ord">
          <ac:chgData name="Manish Jadhav" userId="d440860ed121994e" providerId="LiveId" clId="{119CF6EB-F81B-4409-8798-4671F7E50EFA}" dt="2022-10-16T07:26:40.312" v="28" actId="700"/>
          <ac:spMkLst>
            <pc:docMk/>
            <pc:sldMk cId="1830386997" sldId="262"/>
            <ac:spMk id="8" creationId="{8E1D60FA-2278-5B99-7AB0-BD295FFB766B}"/>
          </ac:spMkLst>
        </pc:spChg>
      </pc:sldChg>
      <pc:sldChg chg="new del">
        <pc:chgData name="Manish Jadhav" userId="d440860ed121994e" providerId="LiveId" clId="{119CF6EB-F81B-4409-8798-4671F7E50EFA}" dt="2022-10-16T07:27:38.724" v="58" actId="47"/>
        <pc:sldMkLst>
          <pc:docMk/>
          <pc:sldMk cId="2236207125" sldId="262"/>
        </pc:sldMkLst>
      </pc:sldChg>
      <pc:sldChg chg="addSp delSp modSp add mod">
        <pc:chgData name="Manish Jadhav" userId="d440860ed121994e" providerId="LiveId" clId="{119CF6EB-F81B-4409-8798-4671F7E50EFA}" dt="2022-10-16T07:28:48.615" v="61" actId="14826"/>
        <pc:sldMkLst>
          <pc:docMk/>
          <pc:sldMk cId="1961151014" sldId="263"/>
        </pc:sldMkLst>
        <pc:spChg chg="mod">
          <ac:chgData name="Manish Jadhav" userId="d440860ed121994e" providerId="LiveId" clId="{119CF6EB-F81B-4409-8798-4671F7E50EFA}" dt="2022-10-16T07:27:33.430" v="57" actId="20577"/>
          <ac:spMkLst>
            <pc:docMk/>
            <pc:sldMk cId="1961151014" sldId="263"/>
            <ac:spMk id="2" creationId="{C02C5318-1A1E-49D0-B2E2-A4B0FA9E8A40}"/>
          </ac:spMkLst>
        </pc:spChg>
        <pc:spChg chg="mod">
          <ac:chgData name="Manish Jadhav" userId="d440860ed121994e" providerId="LiveId" clId="{119CF6EB-F81B-4409-8798-4671F7E50EFA}" dt="2022-10-16T07:27:21.931" v="56" actId="20577"/>
          <ac:spMkLst>
            <pc:docMk/>
            <pc:sldMk cId="1961151014" sldId="263"/>
            <ac:spMk id="3" creationId="{48B6CF59-4E5B-494D-A2F7-97ADD01E6497}"/>
          </ac:spMkLst>
        </pc:spChg>
        <pc:spChg chg="add del mod">
          <ac:chgData name="Manish Jadhav" userId="d440860ed121994e" providerId="LiveId" clId="{119CF6EB-F81B-4409-8798-4671F7E50EFA}" dt="2022-10-16T07:28:19.375" v="60" actId="14826"/>
          <ac:spMkLst>
            <pc:docMk/>
            <pc:sldMk cId="1961151014" sldId="263"/>
            <ac:spMk id="4" creationId="{B325DDF0-1FF1-03AE-DB62-4FDB2FF8D269}"/>
          </ac:spMkLst>
        </pc:spChg>
        <pc:spChg chg="add mod">
          <ac:chgData name="Manish Jadhav" userId="d440860ed121994e" providerId="LiveId" clId="{119CF6EB-F81B-4409-8798-4671F7E50EFA}" dt="2022-10-16T07:28:48.615" v="61" actId="14826"/>
          <ac:spMkLst>
            <pc:docMk/>
            <pc:sldMk cId="1961151014" sldId="263"/>
            <ac:spMk id="5" creationId="{56727893-F44B-52D0-BD50-1902E585D5E5}"/>
          </ac:spMkLst>
        </pc:spChg>
        <pc:picChg chg="mod">
          <ac:chgData name="Manish Jadhav" userId="d440860ed121994e" providerId="LiveId" clId="{119CF6EB-F81B-4409-8798-4671F7E50EFA}" dt="2022-10-16T07:28:48.615" v="61" actId="14826"/>
          <ac:picMkLst>
            <pc:docMk/>
            <pc:sldMk cId="1961151014" sldId="263"/>
            <ac:picMk id="7" creationId="{3840F91C-EDD0-4D4E-A4AB-E6C77856C88C}"/>
          </ac:picMkLst>
        </pc:picChg>
      </pc:sldChg>
      <pc:sldChg chg="addSp delSp modSp new mod modClrScheme chgLayout">
        <pc:chgData name="Manish Jadhav" userId="d440860ed121994e" providerId="LiveId" clId="{119CF6EB-F81B-4409-8798-4671F7E50EFA}" dt="2022-10-16T07:33:18.348" v="101"/>
        <pc:sldMkLst>
          <pc:docMk/>
          <pc:sldMk cId="1941489260" sldId="264"/>
        </pc:sldMkLst>
        <pc:spChg chg="mod ord">
          <ac:chgData name="Manish Jadhav" userId="d440860ed121994e" providerId="LiveId" clId="{119CF6EB-F81B-4409-8798-4671F7E50EFA}" dt="2022-10-16T07:32:38.221" v="87" actId="700"/>
          <ac:spMkLst>
            <pc:docMk/>
            <pc:sldMk cId="1941489260" sldId="264"/>
            <ac:spMk id="2" creationId="{B3453E2E-1C4D-8EE6-CC4B-1E5CE8CC1628}"/>
          </ac:spMkLst>
        </pc:spChg>
        <pc:spChg chg="del">
          <ac:chgData name="Manish Jadhav" userId="d440860ed121994e" providerId="LiveId" clId="{119CF6EB-F81B-4409-8798-4671F7E50EFA}" dt="2022-10-16T07:32:18.187" v="85" actId="931"/>
          <ac:spMkLst>
            <pc:docMk/>
            <pc:sldMk cId="1941489260" sldId="264"/>
            <ac:spMk id="3" creationId="{F490D289-B7D0-1A58-B521-D460A8E111CD}"/>
          </ac:spMkLst>
        </pc:spChg>
        <pc:spChg chg="add mod ord">
          <ac:chgData name="Manish Jadhav" userId="d440860ed121994e" providerId="LiveId" clId="{119CF6EB-F81B-4409-8798-4671F7E50EFA}" dt="2022-10-16T07:33:18.348" v="101"/>
          <ac:spMkLst>
            <pc:docMk/>
            <pc:sldMk cId="1941489260" sldId="264"/>
            <ac:spMk id="6" creationId="{B6147335-C72D-6A94-763C-7B1DFFB8B147}"/>
          </ac:spMkLst>
        </pc:spChg>
        <pc:picChg chg="add mod ord">
          <ac:chgData name="Manish Jadhav" userId="d440860ed121994e" providerId="LiveId" clId="{119CF6EB-F81B-4409-8798-4671F7E50EFA}" dt="2022-10-16T07:32:38.221" v="87" actId="700"/>
          <ac:picMkLst>
            <pc:docMk/>
            <pc:sldMk cId="1941489260" sldId="264"/>
            <ac:picMk id="5" creationId="{89CA3A83-3DEB-9D69-2DFE-DC6E0689000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11/24/2022</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11/24/2022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136420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41569173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15205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1299251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4286882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0605569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26662866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16</a:t>
            </a:fld>
            <a:endParaRPr lang="en-US" dirty="0"/>
          </a:p>
        </p:txBody>
      </p:sp>
    </p:spTree>
    <p:extLst>
      <p:ext uri="{BB962C8B-B14F-4D97-AF65-F5344CB8AC3E}">
        <p14:creationId xmlns:p14="http://schemas.microsoft.com/office/powerpoint/2010/main" val="4072188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19</a:t>
            </a:fld>
            <a:endParaRPr lang="en-US" dirty="0"/>
          </a:p>
        </p:txBody>
      </p:sp>
    </p:spTree>
    <p:extLst>
      <p:ext uri="{BB962C8B-B14F-4D97-AF65-F5344CB8AC3E}">
        <p14:creationId xmlns:p14="http://schemas.microsoft.com/office/powerpoint/2010/main" val="1403572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42343671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11/24/2022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11/24/2022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11/24/2022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11/24/2022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www.edureka.co/blog/test-automation-frameworks/" TargetMode="External"/><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hyperlink" Target="https://creativecommons.org/licenses/by-nc-sa/3.0/" TargetMode="External"/><Relationship Id="rId4" Type="http://schemas.openxmlformats.org/officeDocument/2006/relationships/hyperlink" Target="https://observatory.tec.mx/edu-news/university-of-waterloo-launches-institute-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96715" y="4500035"/>
            <a:ext cx="10993549" cy="895244"/>
          </a:xfrm>
        </p:spPr>
        <p:txBody>
          <a:bodyPr>
            <a:noAutofit/>
          </a:bodyPr>
          <a:lstStyle/>
          <a:p>
            <a:r>
              <a:rPr lang="en-US" dirty="0">
                <a:solidFill>
                  <a:schemeClr val="bg1"/>
                </a:solidFill>
              </a:rPr>
              <a:t>APPIUM – An application automation tool</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fontScale="70000" lnSpcReduction="20000"/>
          </a:bodyPr>
          <a:lstStyle/>
          <a:p>
            <a:r>
              <a:rPr lang="en-US" dirty="0">
                <a:solidFill>
                  <a:srgbClr val="7CEBFF"/>
                </a:solidFill>
              </a:rPr>
              <a:t>Under the guidance of </a:t>
            </a:r>
          </a:p>
          <a:p>
            <a:r>
              <a:rPr lang="en-US" dirty="0">
                <a:solidFill>
                  <a:srgbClr val="7CEBFF"/>
                </a:solidFill>
              </a:rPr>
              <a:t>Prof. S. S. Kamble</a:t>
            </a:r>
          </a:p>
        </p:txBody>
      </p:sp>
      <p:sp>
        <p:nvSpPr>
          <p:cNvPr id="5" name="TextBox 4">
            <a:extLst>
              <a:ext uri="{FF2B5EF4-FFF2-40B4-BE49-F238E27FC236}">
                <a16:creationId xmlns:a16="http://schemas.microsoft.com/office/drawing/2014/main" id="{63109EFE-63B3-BCD4-E1AA-FD60907EAEF6}"/>
              </a:ext>
            </a:extLst>
          </p:cNvPr>
          <p:cNvSpPr txBox="1"/>
          <p:nvPr/>
        </p:nvSpPr>
        <p:spPr>
          <a:xfrm>
            <a:off x="7222920" y="5395279"/>
            <a:ext cx="4118996" cy="923330"/>
          </a:xfrm>
          <a:prstGeom prst="rect">
            <a:avLst/>
          </a:prstGeom>
          <a:noFill/>
        </p:spPr>
        <p:txBody>
          <a:bodyPr wrap="square" rtlCol="0">
            <a:spAutoFit/>
          </a:bodyPr>
          <a:lstStyle/>
          <a:p>
            <a:r>
              <a:rPr lang="en-US" dirty="0">
                <a:solidFill>
                  <a:schemeClr val="bg1"/>
                </a:solidFill>
              </a:rPr>
              <a:t>Presented by:- Manish Shashikant Jadhav</a:t>
            </a:r>
          </a:p>
          <a:p>
            <a:r>
              <a:rPr lang="en-US" dirty="0">
                <a:solidFill>
                  <a:schemeClr val="bg1"/>
                </a:solidFill>
              </a:rPr>
              <a:t>Roll no.:- 2201933</a:t>
            </a:r>
          </a:p>
          <a:p>
            <a:r>
              <a:rPr lang="en-US" dirty="0">
                <a:solidFill>
                  <a:schemeClr val="bg1"/>
                </a:solidFill>
              </a:rPr>
              <a:t>PRN No.:- 2030408246006</a:t>
            </a:r>
            <a:endParaRPr lang="en-IN" dirty="0">
              <a:solidFill>
                <a:schemeClr val="bg1"/>
              </a:solidFill>
            </a:endParaRPr>
          </a:p>
        </p:txBody>
      </p:sp>
      <p:sp>
        <p:nvSpPr>
          <p:cNvPr id="6" name="TextBox 5">
            <a:extLst>
              <a:ext uri="{FF2B5EF4-FFF2-40B4-BE49-F238E27FC236}">
                <a16:creationId xmlns:a16="http://schemas.microsoft.com/office/drawing/2014/main" id="{DBE0F777-ABDB-F952-73E4-EC1381BC642B}"/>
              </a:ext>
            </a:extLst>
          </p:cNvPr>
          <p:cNvSpPr txBox="1"/>
          <p:nvPr/>
        </p:nvSpPr>
        <p:spPr>
          <a:xfrm>
            <a:off x="511728" y="842584"/>
            <a:ext cx="11197671" cy="923330"/>
          </a:xfrm>
          <a:prstGeom prst="rect">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b="1" dirty="0">
                <a:solidFill>
                  <a:schemeClr val="bg1"/>
                </a:solidFill>
              </a:rPr>
              <a:t>Dr. </a:t>
            </a:r>
            <a:r>
              <a:rPr lang="en-US" b="1" dirty="0" err="1">
                <a:solidFill>
                  <a:schemeClr val="bg1"/>
                </a:solidFill>
              </a:rPr>
              <a:t>BabaSaheb</a:t>
            </a:r>
            <a:r>
              <a:rPr lang="en-US" b="1" dirty="0">
                <a:solidFill>
                  <a:schemeClr val="bg1"/>
                </a:solidFill>
              </a:rPr>
              <a:t> Ambedkar Technological University’s</a:t>
            </a:r>
          </a:p>
          <a:p>
            <a:pPr algn="ctr"/>
            <a:r>
              <a:rPr lang="en-US" b="1" dirty="0">
                <a:solidFill>
                  <a:schemeClr val="bg1"/>
                </a:solidFill>
              </a:rPr>
              <a:t>Institute of Petrochemical Engineering</a:t>
            </a:r>
          </a:p>
          <a:p>
            <a:pPr algn="ctr"/>
            <a:r>
              <a:rPr lang="en-US" b="1" dirty="0">
                <a:solidFill>
                  <a:schemeClr val="bg1"/>
                </a:solidFill>
              </a:rPr>
              <a:t>Department of Information Technology</a:t>
            </a:r>
            <a:endParaRPr lang="en-IN" b="1" dirty="0">
              <a:solidFill>
                <a:schemeClr val="bg1"/>
              </a:solidFill>
            </a:endParaRPr>
          </a:p>
        </p:txBody>
      </p:sp>
      <p:pic>
        <p:nvPicPr>
          <p:cNvPr id="9" name="Picture 8" descr="A picture containing logo&#10;&#10;Description automatically generated">
            <a:extLst>
              <a:ext uri="{FF2B5EF4-FFF2-40B4-BE49-F238E27FC236}">
                <a16:creationId xmlns:a16="http://schemas.microsoft.com/office/drawing/2014/main" id="{B34911D4-FFCD-C162-E8F3-61A36EE2A44C}"/>
              </a:ext>
            </a:extLst>
          </p:cNvPr>
          <p:cNvPicPr>
            <a:picLocks noChangeAspect="1"/>
          </p:cNvPicPr>
          <p:nvPr/>
        </p:nvPicPr>
        <p:blipFill>
          <a:blip r:embed="rId4"/>
          <a:stretch>
            <a:fillRect/>
          </a:stretch>
        </p:blipFill>
        <p:spPr>
          <a:xfrm>
            <a:off x="9159574" y="821281"/>
            <a:ext cx="965937" cy="965937"/>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Why choose Appium?</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4566099" y="1900827"/>
            <a:ext cx="5584579" cy="2206198"/>
          </a:xfrm>
        </p:spPr>
        <p:txBody>
          <a:bodyPr/>
          <a:lstStyle/>
          <a:p>
            <a:pPr marL="0" indent="0">
              <a:buNone/>
            </a:pPr>
            <a:r>
              <a:rPr lang="en-US" dirty="0">
                <a:solidFill>
                  <a:schemeClr val="bg1"/>
                </a:solidFill>
              </a:rPr>
              <a:t>Not only Appium is free of cost, but also open source. This means Appium can be tweaked infinitely to work according to your whims.</a:t>
            </a:r>
            <a:endParaRPr lang="en-IN" dirty="0">
              <a:solidFill>
                <a:schemeClr val="bg1"/>
              </a:solidFill>
            </a:endParaRPr>
          </a:p>
        </p:txBody>
      </p:sp>
      <p:pic>
        <p:nvPicPr>
          <p:cNvPr id="7" name="Content Placeholder 6">
            <a:extLst>
              <a:ext uri="{FF2B5EF4-FFF2-40B4-BE49-F238E27FC236}">
                <a16:creationId xmlns:a16="http://schemas.microsoft.com/office/drawing/2014/main" id="{1743D83E-7208-3EA5-C17B-E124E7A33BD0}"/>
              </a:ext>
            </a:extLst>
          </p:cNvPr>
          <p:cNvPicPr>
            <a:picLocks noGrp="1" noChangeAspect="1"/>
          </p:cNvPicPr>
          <p:nvPr>
            <p:ph sz="half" idx="1"/>
          </p:nvPr>
        </p:nvPicPr>
        <p:blipFill>
          <a:blip r:embed="rId3"/>
          <a:stretch>
            <a:fillRect/>
          </a:stretch>
        </p:blipFill>
        <p:spPr>
          <a:xfrm>
            <a:off x="581193" y="2077710"/>
            <a:ext cx="1758740" cy="2029315"/>
          </a:xfrm>
        </p:spPr>
      </p:pic>
      <p:sp>
        <p:nvSpPr>
          <p:cNvPr id="3" name="TextBox 2">
            <a:extLst>
              <a:ext uri="{FF2B5EF4-FFF2-40B4-BE49-F238E27FC236}">
                <a16:creationId xmlns:a16="http://schemas.microsoft.com/office/drawing/2014/main" id="{1E4052E3-540E-3151-D46E-CD8B933DFE6A}"/>
              </a:ext>
            </a:extLst>
          </p:cNvPr>
          <p:cNvSpPr txBox="1"/>
          <p:nvPr/>
        </p:nvSpPr>
        <p:spPr>
          <a:xfrm>
            <a:off x="581193" y="4647501"/>
            <a:ext cx="5702161" cy="1754326"/>
          </a:xfrm>
          <a:prstGeom prst="rect">
            <a:avLst/>
          </a:prstGeom>
          <a:noFill/>
        </p:spPr>
        <p:txBody>
          <a:bodyPr wrap="square" rtlCol="0">
            <a:spAutoFit/>
          </a:bodyPr>
          <a:lstStyle/>
          <a:p>
            <a:r>
              <a:rPr lang="en-US" dirty="0">
                <a:solidFill>
                  <a:schemeClr val="bg1"/>
                </a:solidFill>
              </a:rPr>
              <a:t>Appium can test any mobile application whether it be a native one, a hybrid one or even a web app. Whether the app works only on iOS or Android or even both. Appium has you covered.  Above that, Appium itself can be installed on Windows, Mac and Linux.</a:t>
            </a:r>
            <a:endParaRPr lang="en-IN" dirty="0">
              <a:solidFill>
                <a:schemeClr val="bg1"/>
              </a:solidFill>
            </a:endParaRPr>
          </a:p>
          <a:p>
            <a:endParaRPr lang="en-IN" dirty="0"/>
          </a:p>
        </p:txBody>
      </p:sp>
      <p:pic>
        <p:nvPicPr>
          <p:cNvPr id="4" name="Content Placeholder 7">
            <a:extLst>
              <a:ext uri="{FF2B5EF4-FFF2-40B4-BE49-F238E27FC236}">
                <a16:creationId xmlns:a16="http://schemas.microsoft.com/office/drawing/2014/main" id="{860EF60D-3A29-0DF1-280B-97372390C9FE}"/>
              </a:ext>
            </a:extLst>
          </p:cNvPr>
          <p:cNvPicPr>
            <a:picLocks noChangeAspect="1"/>
          </p:cNvPicPr>
          <p:nvPr/>
        </p:nvPicPr>
        <p:blipFill>
          <a:blip r:embed="rId4"/>
          <a:stretch>
            <a:fillRect/>
          </a:stretch>
        </p:blipFill>
        <p:spPr>
          <a:xfrm>
            <a:off x="7170423" y="4541852"/>
            <a:ext cx="3089314" cy="1859975"/>
          </a:xfrm>
          <a:prstGeom prst="rect">
            <a:avLst/>
          </a:prstGeom>
        </p:spPr>
      </p:pic>
    </p:spTree>
    <p:extLst>
      <p:ext uri="{BB962C8B-B14F-4D97-AF65-F5344CB8AC3E}">
        <p14:creationId xmlns:p14="http://schemas.microsoft.com/office/powerpoint/2010/main" val="305061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Why choose Appium?</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97277" y="1774129"/>
            <a:ext cx="5467133" cy="2427892"/>
          </a:xfrm>
        </p:spPr>
        <p:txBody>
          <a:bodyPr/>
          <a:lstStyle/>
          <a:p>
            <a:pPr marL="0" indent="0">
              <a:buNone/>
            </a:pPr>
            <a:r>
              <a:rPr lang="en-US" dirty="0">
                <a:solidFill>
                  <a:schemeClr val="bg1"/>
                </a:solidFill>
              </a:rPr>
              <a:t>Automation testing application till date would require access to the application code libraries and the source code. Appium brings something new to the table by completely disregarding this fundamental aspect of automation testing.</a:t>
            </a:r>
            <a:endParaRPr lang="en-IN" dirty="0">
              <a:solidFill>
                <a:schemeClr val="bg1"/>
              </a:solidFill>
            </a:endParaRPr>
          </a:p>
        </p:txBody>
      </p:sp>
      <p:pic>
        <p:nvPicPr>
          <p:cNvPr id="7" name="Content Placeholder 6">
            <a:extLst>
              <a:ext uri="{FF2B5EF4-FFF2-40B4-BE49-F238E27FC236}">
                <a16:creationId xmlns:a16="http://schemas.microsoft.com/office/drawing/2014/main" id="{70884553-456D-987C-8936-998123180327}"/>
              </a:ext>
            </a:extLst>
          </p:cNvPr>
          <p:cNvPicPr>
            <a:picLocks noGrp="1" noChangeAspect="1"/>
          </p:cNvPicPr>
          <p:nvPr>
            <p:ph sz="half" idx="1"/>
          </p:nvPr>
        </p:nvPicPr>
        <p:blipFill>
          <a:blip r:embed="rId3"/>
          <a:stretch>
            <a:fillRect/>
          </a:stretch>
        </p:blipFill>
        <p:spPr>
          <a:xfrm>
            <a:off x="431797" y="1977218"/>
            <a:ext cx="4848902" cy="1781424"/>
          </a:xfrm>
        </p:spPr>
      </p:pic>
      <p:sp>
        <p:nvSpPr>
          <p:cNvPr id="4" name="TextBox 3">
            <a:extLst>
              <a:ext uri="{FF2B5EF4-FFF2-40B4-BE49-F238E27FC236}">
                <a16:creationId xmlns:a16="http://schemas.microsoft.com/office/drawing/2014/main" id="{F2996803-D600-44DC-4B48-6322C80BDF07}"/>
              </a:ext>
            </a:extLst>
          </p:cNvPr>
          <p:cNvSpPr txBox="1"/>
          <p:nvPr/>
        </p:nvSpPr>
        <p:spPr>
          <a:xfrm>
            <a:off x="362824" y="4651506"/>
            <a:ext cx="6094602" cy="646331"/>
          </a:xfrm>
          <a:prstGeom prst="rect">
            <a:avLst/>
          </a:prstGeom>
          <a:noFill/>
        </p:spPr>
        <p:txBody>
          <a:bodyPr wrap="square">
            <a:spAutoFit/>
          </a:bodyPr>
          <a:lstStyle/>
          <a:p>
            <a:pPr marL="0" indent="0">
              <a:buNone/>
            </a:pPr>
            <a:r>
              <a:rPr lang="en-US" dirty="0">
                <a:solidFill>
                  <a:schemeClr val="bg1"/>
                </a:solidFill>
              </a:rPr>
              <a:t>Appium’s philosophy believes in testing an application without reinstalling it and modifying it in any way.</a:t>
            </a:r>
            <a:endParaRPr lang="en-IN" dirty="0">
              <a:solidFill>
                <a:schemeClr val="bg1"/>
              </a:solidFill>
            </a:endParaRPr>
          </a:p>
        </p:txBody>
      </p:sp>
      <p:pic>
        <p:nvPicPr>
          <p:cNvPr id="5" name="Content Placeholder 7">
            <a:extLst>
              <a:ext uri="{FF2B5EF4-FFF2-40B4-BE49-F238E27FC236}">
                <a16:creationId xmlns:a16="http://schemas.microsoft.com/office/drawing/2014/main" id="{890993E2-3217-C645-5416-08D59FD26046}"/>
              </a:ext>
            </a:extLst>
          </p:cNvPr>
          <p:cNvPicPr>
            <a:picLocks noChangeAspect="1"/>
          </p:cNvPicPr>
          <p:nvPr/>
        </p:nvPicPr>
        <p:blipFill>
          <a:blip r:embed="rId4"/>
          <a:stretch>
            <a:fillRect/>
          </a:stretch>
        </p:blipFill>
        <p:spPr>
          <a:xfrm>
            <a:off x="6297200" y="4202021"/>
            <a:ext cx="5372566" cy="1806097"/>
          </a:xfrm>
          <a:prstGeom prst="rect">
            <a:avLst/>
          </a:prstGeom>
        </p:spPr>
      </p:pic>
    </p:spTree>
    <p:extLst>
      <p:ext uri="{BB962C8B-B14F-4D97-AF65-F5344CB8AC3E}">
        <p14:creationId xmlns:p14="http://schemas.microsoft.com/office/powerpoint/2010/main" val="29731877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Types of applications</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3206195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Native application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4917839" y="2202831"/>
            <a:ext cx="5422392" cy="3633047"/>
          </a:xfrm>
        </p:spPr>
        <p:txBody>
          <a:bodyPr/>
          <a:lstStyle/>
          <a:p>
            <a:pPr marL="0" indent="0">
              <a:buNone/>
            </a:pPr>
            <a:r>
              <a:rPr lang="en-US" b="1" i="0" dirty="0">
                <a:solidFill>
                  <a:schemeClr val="bg1"/>
                </a:solidFill>
                <a:effectLst/>
              </a:rPr>
              <a:t>Native apps</a:t>
            </a:r>
            <a:r>
              <a:rPr lang="en-US" b="0" i="0" dirty="0">
                <a:solidFill>
                  <a:schemeClr val="bg1"/>
                </a:solidFill>
                <a:effectLst/>
              </a:rPr>
              <a:t> live on the device and are accessed through icons on the device home screen. Native apps are installed through an application store (such as Google Play or Apple’s App Store). </a:t>
            </a:r>
          </a:p>
          <a:p>
            <a:pPr marL="0" indent="0">
              <a:buNone/>
            </a:pPr>
            <a:r>
              <a:rPr lang="en-US" b="1" dirty="0">
                <a:solidFill>
                  <a:schemeClr val="bg1"/>
                </a:solidFill>
              </a:rPr>
              <a:t>Advantages:-</a:t>
            </a:r>
          </a:p>
          <a:p>
            <a:pPr algn="just">
              <a:buFont typeface="Arial" panose="020B0604020202020204" pitchFamily="34" charset="0"/>
              <a:buChar char="•"/>
            </a:pPr>
            <a:r>
              <a:rPr lang="en-US" b="0" i="0" dirty="0">
                <a:solidFill>
                  <a:schemeClr val="bg1"/>
                </a:solidFill>
                <a:effectLst/>
              </a:rPr>
              <a:t>Excellent performance</a:t>
            </a:r>
          </a:p>
          <a:p>
            <a:pPr algn="just">
              <a:buFont typeface="Arial" panose="020B0604020202020204" pitchFamily="34" charset="0"/>
              <a:buChar char="•"/>
            </a:pPr>
            <a:r>
              <a:rPr lang="en-US" b="0" i="0" dirty="0">
                <a:solidFill>
                  <a:schemeClr val="bg1"/>
                </a:solidFill>
                <a:effectLst/>
              </a:rPr>
              <a:t>They generally tend to look refined and polished</a:t>
            </a:r>
          </a:p>
          <a:p>
            <a:pPr algn="just">
              <a:buFont typeface="Arial" panose="020B0604020202020204" pitchFamily="34" charset="0"/>
              <a:buChar char="•"/>
            </a:pPr>
            <a:r>
              <a:rPr lang="en-US" b="0" i="0" dirty="0">
                <a:solidFill>
                  <a:schemeClr val="bg1"/>
                </a:solidFill>
                <a:effectLst/>
              </a:rPr>
              <a:t>Native applications seamlessly integrate with device hardware</a:t>
            </a:r>
          </a:p>
          <a:p>
            <a:pPr algn="just">
              <a:buFont typeface="Arial" panose="020B0604020202020204" pitchFamily="34" charset="0"/>
              <a:buChar char="•"/>
            </a:pPr>
            <a:r>
              <a:rPr lang="en-US" b="0" i="0" dirty="0">
                <a:solidFill>
                  <a:schemeClr val="bg1"/>
                </a:solidFill>
                <a:effectLst/>
              </a:rPr>
              <a:t>Most native applications have an intuitive UI/UX</a:t>
            </a:r>
          </a:p>
          <a:p>
            <a:pPr marL="0" indent="0">
              <a:buNone/>
            </a:pPr>
            <a:endParaRPr lang="en-IN" b="1" dirty="0">
              <a:solidFill>
                <a:schemeClr val="bg1"/>
              </a:solidFill>
            </a:endParaRPr>
          </a:p>
        </p:txBody>
      </p:sp>
      <p:pic>
        <p:nvPicPr>
          <p:cNvPr id="12" name="Content Placeholder 11">
            <a:extLst>
              <a:ext uri="{FF2B5EF4-FFF2-40B4-BE49-F238E27FC236}">
                <a16:creationId xmlns:a16="http://schemas.microsoft.com/office/drawing/2014/main" id="{7ED23E3C-905D-E820-0E3B-2000C3377ED2}"/>
              </a:ext>
            </a:extLst>
          </p:cNvPr>
          <p:cNvPicPr>
            <a:picLocks noGrp="1" noChangeAspect="1"/>
          </p:cNvPicPr>
          <p:nvPr>
            <p:ph sz="half" idx="1"/>
          </p:nvPr>
        </p:nvPicPr>
        <p:blipFill>
          <a:blip r:embed="rId3"/>
          <a:stretch>
            <a:fillRect/>
          </a:stretch>
        </p:blipFill>
        <p:spPr>
          <a:xfrm>
            <a:off x="645779" y="2490821"/>
            <a:ext cx="3987476" cy="3057066"/>
          </a:xfrm>
        </p:spPr>
      </p:pic>
    </p:spTree>
    <p:extLst>
      <p:ext uri="{BB962C8B-B14F-4D97-AF65-F5344CB8AC3E}">
        <p14:creationId xmlns:p14="http://schemas.microsoft.com/office/powerpoint/2010/main" val="377071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web application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46346" y="2186052"/>
            <a:ext cx="5422392" cy="3633047"/>
          </a:xfrm>
        </p:spPr>
        <p:txBody>
          <a:bodyPr>
            <a:normAutofit fontScale="92500" lnSpcReduction="10000"/>
          </a:bodyPr>
          <a:lstStyle/>
          <a:p>
            <a:pPr algn="just"/>
            <a:r>
              <a:rPr lang="en-US" b="0" i="0" dirty="0">
                <a:solidFill>
                  <a:schemeClr val="bg1"/>
                </a:solidFill>
                <a:effectLst/>
              </a:rPr>
              <a:t>These kinds of applications used to be really famous until the concept of native applications came along. Web applications as the name suggests, run on a browser. </a:t>
            </a:r>
            <a:endParaRPr lang="en-US" dirty="0">
              <a:solidFill>
                <a:schemeClr val="bg1"/>
              </a:solidFill>
            </a:endParaRPr>
          </a:p>
          <a:p>
            <a:pPr algn="just"/>
            <a:r>
              <a:rPr lang="en-US" b="1" i="0" dirty="0">
                <a:solidFill>
                  <a:schemeClr val="bg1"/>
                </a:solidFill>
                <a:effectLst/>
              </a:rPr>
              <a:t>Advantages:-</a:t>
            </a:r>
          </a:p>
          <a:p>
            <a:pPr algn="just">
              <a:buFont typeface="Arial" panose="020B0604020202020204" pitchFamily="34" charset="0"/>
              <a:buChar char="•"/>
            </a:pPr>
            <a:r>
              <a:rPr lang="en-US" b="0" i="0" dirty="0">
                <a:solidFill>
                  <a:schemeClr val="bg1"/>
                </a:solidFill>
                <a:effectLst/>
                <a:ea typeface="MS PGothic" panose="020B0600070205080204" pitchFamily="34" charset="-128"/>
              </a:rPr>
              <a:t>Lower development cost</a:t>
            </a:r>
          </a:p>
          <a:p>
            <a:pPr algn="just">
              <a:buFont typeface="Arial" panose="020B0604020202020204" pitchFamily="34" charset="0"/>
              <a:buChar char="•"/>
            </a:pPr>
            <a:r>
              <a:rPr lang="en-US" b="0" i="0" dirty="0">
                <a:solidFill>
                  <a:schemeClr val="bg1"/>
                </a:solidFill>
                <a:effectLst/>
                <a:ea typeface="MS PGothic" panose="020B0600070205080204" pitchFamily="34" charset="-128"/>
              </a:rPr>
              <a:t>Easier to maintain</a:t>
            </a:r>
          </a:p>
          <a:p>
            <a:pPr algn="just">
              <a:buFont typeface="Arial" panose="020B0604020202020204" pitchFamily="34" charset="0"/>
              <a:buChar char="•"/>
            </a:pPr>
            <a:r>
              <a:rPr lang="en-US" b="0" i="0" dirty="0">
                <a:solidFill>
                  <a:schemeClr val="bg1"/>
                </a:solidFill>
                <a:effectLst/>
                <a:ea typeface="MS PGothic" panose="020B0600070205080204" pitchFamily="34" charset="-128"/>
              </a:rPr>
              <a:t>Web-apps don’t need to be approved by application marketplaces</a:t>
            </a:r>
          </a:p>
          <a:p>
            <a:pPr algn="just">
              <a:buFont typeface="Arial" panose="020B0604020202020204" pitchFamily="34" charset="0"/>
              <a:buChar char="•"/>
            </a:pPr>
            <a:r>
              <a:rPr lang="en-US" b="0" i="0" dirty="0">
                <a:solidFill>
                  <a:schemeClr val="bg1"/>
                </a:solidFill>
                <a:effectLst/>
                <a:ea typeface="MS PGothic" panose="020B0600070205080204" pitchFamily="34" charset="-128"/>
              </a:rPr>
              <a:t>No installation or user updates</a:t>
            </a:r>
          </a:p>
          <a:p>
            <a:pPr marL="0" indent="0">
              <a:buNone/>
            </a:pPr>
            <a:br>
              <a:rPr lang="en-US" dirty="0">
                <a:solidFill>
                  <a:schemeClr val="bg1"/>
                </a:solidFill>
              </a:rPr>
            </a:br>
            <a:endParaRPr lang="en-IN" dirty="0">
              <a:solidFill>
                <a:schemeClr val="bg1"/>
              </a:solidFill>
            </a:endParaRPr>
          </a:p>
        </p:txBody>
      </p:sp>
      <p:pic>
        <p:nvPicPr>
          <p:cNvPr id="3074" name="Picture 2" descr="Web Development: Unraveling HTML, CSS, and JavaScript - Learn Interactively">
            <a:extLst>
              <a:ext uri="{FF2B5EF4-FFF2-40B4-BE49-F238E27FC236}">
                <a16:creationId xmlns:a16="http://schemas.microsoft.com/office/drawing/2014/main" id="{FB0F96AF-0D4F-44F1-035C-4D24F28C06F4}"/>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90638" y="2763649"/>
            <a:ext cx="4955708" cy="2477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79449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hybrid application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12789" y="2201002"/>
            <a:ext cx="5422392" cy="3633047"/>
          </a:xfrm>
        </p:spPr>
        <p:txBody>
          <a:bodyPr>
            <a:normAutofit fontScale="92500"/>
          </a:bodyPr>
          <a:lstStyle/>
          <a:p>
            <a:pPr marL="0" indent="0">
              <a:buNone/>
            </a:pPr>
            <a:r>
              <a:rPr lang="en-US" b="1" i="0" dirty="0">
                <a:solidFill>
                  <a:schemeClr val="bg1"/>
                </a:solidFill>
                <a:effectLst/>
              </a:rPr>
              <a:t>Hybrid apps </a:t>
            </a:r>
            <a:r>
              <a:rPr lang="en-US" b="0" i="0" dirty="0">
                <a:solidFill>
                  <a:schemeClr val="bg1"/>
                </a:solidFill>
                <a:effectLst/>
              </a:rPr>
              <a:t>are part of native apps, part of web apps. Like native apps, they live in an app store and can take advantage of the many device features available. Like web apps, they rely on HTML being rendered in a browser, with the caveat that the browser is embedded within the app.</a:t>
            </a:r>
          </a:p>
          <a:p>
            <a:pPr marL="0" indent="0">
              <a:buNone/>
            </a:pPr>
            <a:r>
              <a:rPr lang="en-US" b="1" dirty="0">
                <a:solidFill>
                  <a:schemeClr val="bg1"/>
                </a:solidFill>
              </a:rPr>
              <a:t>Advantages:-</a:t>
            </a:r>
          </a:p>
          <a:p>
            <a:pPr algn="just">
              <a:buFont typeface="Arial" panose="020B0604020202020204" pitchFamily="34" charset="0"/>
              <a:buChar char="•"/>
            </a:pPr>
            <a:r>
              <a:rPr lang="en-US" b="0" i="0" dirty="0">
                <a:solidFill>
                  <a:schemeClr val="bg1"/>
                </a:solidFill>
                <a:effectLst/>
              </a:rPr>
              <a:t>They only have one codebase to manage</a:t>
            </a:r>
          </a:p>
          <a:p>
            <a:pPr algn="just">
              <a:buFont typeface="Arial" panose="020B0604020202020204" pitchFamily="34" charset="0"/>
              <a:buChar char="•"/>
            </a:pPr>
            <a:r>
              <a:rPr lang="en-US" b="0" i="0" dirty="0">
                <a:solidFill>
                  <a:schemeClr val="bg1"/>
                </a:solidFill>
                <a:effectLst/>
              </a:rPr>
              <a:t>App development doesn’t take too long</a:t>
            </a:r>
          </a:p>
          <a:p>
            <a:pPr algn="just">
              <a:buFont typeface="Arial" panose="020B0604020202020204" pitchFamily="34" charset="0"/>
              <a:buChar char="•"/>
            </a:pPr>
            <a:r>
              <a:rPr lang="en-US" b="0" i="0" dirty="0">
                <a:solidFill>
                  <a:schemeClr val="bg1"/>
                </a:solidFill>
                <a:effectLst/>
              </a:rPr>
              <a:t>Easy to scale to another platform</a:t>
            </a:r>
          </a:p>
          <a:p>
            <a:pPr algn="just">
              <a:buFont typeface="Arial" panose="020B0604020202020204" pitchFamily="34" charset="0"/>
              <a:buChar char="•"/>
            </a:pPr>
            <a:r>
              <a:rPr lang="en-US" b="0" i="0" dirty="0">
                <a:solidFill>
                  <a:schemeClr val="bg1"/>
                </a:solidFill>
                <a:effectLst/>
              </a:rPr>
              <a:t>Access to complete device features just like a native app</a:t>
            </a:r>
          </a:p>
          <a:p>
            <a:pPr marL="0" indent="0">
              <a:buNone/>
            </a:pPr>
            <a:endParaRPr lang="en-IN" dirty="0">
              <a:solidFill>
                <a:schemeClr val="bg1"/>
              </a:solidFill>
            </a:endParaRPr>
          </a:p>
        </p:txBody>
      </p:sp>
      <p:pic>
        <p:nvPicPr>
          <p:cNvPr id="2050" name="Picture 2" descr="3 Frameworks in Hybrid Mobile App Development That Reigned in 2018!">
            <a:extLst>
              <a:ext uri="{FF2B5EF4-FFF2-40B4-BE49-F238E27FC236}">
                <a16:creationId xmlns:a16="http://schemas.microsoft.com/office/drawing/2014/main" id="{172774CA-F819-D90E-B12D-851699EE4C12}"/>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30191" y="2861484"/>
            <a:ext cx="4776132" cy="250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90107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Appium architecture</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5597647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architecture</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46346" y="2186052"/>
            <a:ext cx="5422392" cy="3633047"/>
          </a:xfrm>
        </p:spPr>
        <p:txBody>
          <a:bodyPr>
            <a:noAutofit/>
          </a:bodyPr>
          <a:lstStyle/>
          <a:p>
            <a:pPr algn="l">
              <a:buFont typeface="Arial" panose="020B0604020202020204" pitchFamily="34" charset="0"/>
              <a:buChar char="•"/>
            </a:pPr>
            <a:r>
              <a:rPr lang="en-US" b="0" i="0" dirty="0">
                <a:solidFill>
                  <a:schemeClr val="bg1"/>
                </a:solidFill>
                <a:effectLst/>
              </a:rPr>
              <a:t>Appium is an </a:t>
            </a:r>
            <a:r>
              <a:rPr lang="en-US" b="0" i="1" dirty="0">
                <a:solidFill>
                  <a:schemeClr val="bg1"/>
                </a:solidFill>
                <a:effectLst/>
              </a:rPr>
              <a:t>HTTP server</a:t>
            </a:r>
            <a:r>
              <a:rPr lang="en-US" b="0" i="0" dirty="0">
                <a:solidFill>
                  <a:schemeClr val="bg1"/>
                </a:solidFill>
                <a:effectLst/>
              </a:rPr>
              <a:t> written using </a:t>
            </a:r>
            <a:r>
              <a:rPr lang="en-US" b="0" i="1" dirty="0">
                <a:solidFill>
                  <a:schemeClr val="bg1"/>
                </a:solidFill>
                <a:effectLst/>
              </a:rPr>
              <a:t>node.js</a:t>
            </a:r>
            <a:endParaRPr lang="en-US" b="0" i="0" dirty="0">
              <a:solidFill>
                <a:schemeClr val="bg1"/>
              </a:solidFill>
              <a:effectLst/>
            </a:endParaRPr>
          </a:p>
          <a:p>
            <a:pPr algn="l">
              <a:buFont typeface="Arial" panose="020B0604020202020204" pitchFamily="34" charset="0"/>
              <a:buChar char="•"/>
            </a:pPr>
            <a:r>
              <a:rPr lang="en-US" b="0" i="0" dirty="0">
                <a:solidFill>
                  <a:schemeClr val="bg1"/>
                </a:solidFill>
                <a:effectLst/>
              </a:rPr>
              <a:t>The client communicates to the server using a session, where key elements of the communication process is sent with the help </a:t>
            </a:r>
            <a:r>
              <a:rPr lang="en-US" b="0" i="1" dirty="0">
                <a:solidFill>
                  <a:schemeClr val="bg1"/>
                </a:solidFill>
                <a:effectLst/>
              </a:rPr>
              <a:t>JSON </a:t>
            </a:r>
            <a:r>
              <a:rPr lang="en-US" b="0" i="0" dirty="0">
                <a:solidFill>
                  <a:schemeClr val="bg1"/>
                </a:solidFill>
                <a:effectLst/>
              </a:rPr>
              <a:t>objects. Communication is handled by the mobile JSON Wire Protocol.</a:t>
            </a:r>
          </a:p>
          <a:p>
            <a:pPr algn="l">
              <a:buFont typeface="Arial" panose="020B0604020202020204" pitchFamily="34" charset="0"/>
              <a:buChar char="•"/>
            </a:pPr>
            <a:r>
              <a:rPr lang="en-US" b="0" i="0" dirty="0">
                <a:solidFill>
                  <a:schemeClr val="bg1"/>
                </a:solidFill>
                <a:effectLst/>
              </a:rPr>
              <a:t>The server differentiates between an iOS request and an Android request using the </a:t>
            </a:r>
            <a:r>
              <a:rPr lang="en-US" b="0" i="1" dirty="0">
                <a:solidFill>
                  <a:schemeClr val="bg1"/>
                </a:solidFill>
                <a:effectLst/>
              </a:rPr>
              <a:t>desired </a:t>
            </a:r>
            <a:r>
              <a:rPr lang="en-US" b="0" i="1" dirty="0" err="1">
                <a:solidFill>
                  <a:schemeClr val="bg1"/>
                </a:solidFill>
                <a:effectLst/>
              </a:rPr>
              <a:t>Capabilites</a:t>
            </a:r>
            <a:r>
              <a:rPr lang="en-US" b="0" i="0" dirty="0">
                <a:solidFill>
                  <a:schemeClr val="bg1"/>
                </a:solidFill>
                <a:effectLst/>
              </a:rPr>
              <a:t> arguments.</a:t>
            </a:r>
          </a:p>
          <a:p>
            <a:pPr algn="just"/>
            <a:endParaRPr lang="en-IN" dirty="0">
              <a:solidFill>
                <a:schemeClr val="bg1"/>
              </a:solidFill>
            </a:endParaRPr>
          </a:p>
        </p:txBody>
      </p:sp>
      <p:pic>
        <p:nvPicPr>
          <p:cNvPr id="1028" name="Picture 4" descr="Appium Architecture Explained | How Appium Works Internally? | Edureka">
            <a:extLst>
              <a:ext uri="{FF2B5EF4-FFF2-40B4-BE49-F238E27FC236}">
                <a16:creationId xmlns:a16="http://schemas.microsoft.com/office/drawing/2014/main" id="{DFE39C7F-C714-562F-F6A1-A27982A0285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1193" y="2327931"/>
            <a:ext cx="4499392" cy="36337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795178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architecture</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46346" y="2186052"/>
            <a:ext cx="5422392" cy="3633047"/>
          </a:xfrm>
        </p:spPr>
        <p:txBody>
          <a:bodyPr>
            <a:noAutofit/>
          </a:bodyPr>
          <a:lstStyle/>
          <a:p>
            <a:pPr algn="l">
              <a:buFont typeface="Arial" panose="020B0604020202020204" pitchFamily="34" charset="0"/>
              <a:buChar char="•"/>
            </a:pPr>
            <a:r>
              <a:rPr lang="en-US" b="0" i="0" dirty="0">
                <a:solidFill>
                  <a:schemeClr val="bg1"/>
                </a:solidFill>
                <a:effectLst/>
              </a:rPr>
              <a:t>Appium server then processes the request to the respective UI </a:t>
            </a:r>
            <a:r>
              <a:rPr lang="en-US" b="0" i="0" dirty="0" err="1">
                <a:solidFill>
                  <a:schemeClr val="bg1"/>
                </a:solidFill>
                <a:effectLst/>
              </a:rPr>
              <a:t>Automators</a:t>
            </a:r>
            <a:r>
              <a:rPr lang="en-US" b="0" i="0" dirty="0">
                <a:solidFill>
                  <a:schemeClr val="bg1"/>
                </a:solidFill>
                <a:effectLst/>
              </a:rPr>
              <a:t> .</a:t>
            </a:r>
          </a:p>
          <a:p>
            <a:pPr algn="l">
              <a:buFont typeface="Arial" panose="020B0604020202020204" pitchFamily="34" charset="0"/>
              <a:buChar char="•"/>
            </a:pPr>
            <a:r>
              <a:rPr lang="en-US" b="0" i="0" dirty="0">
                <a:solidFill>
                  <a:schemeClr val="bg1"/>
                </a:solidFill>
                <a:effectLst/>
              </a:rPr>
              <a:t>The UI Automator then processes the request and executes the command on a </a:t>
            </a:r>
            <a:r>
              <a:rPr lang="en-US" b="0" i="1" dirty="0">
                <a:solidFill>
                  <a:schemeClr val="bg1"/>
                </a:solidFill>
                <a:effectLst/>
              </a:rPr>
              <a:t>simulator</a:t>
            </a:r>
            <a:r>
              <a:rPr lang="en-US" b="0" i="0" dirty="0">
                <a:solidFill>
                  <a:schemeClr val="bg1"/>
                </a:solidFill>
                <a:effectLst/>
              </a:rPr>
              <a:t>/</a:t>
            </a:r>
            <a:r>
              <a:rPr lang="en-US" b="0" i="1" dirty="0">
                <a:solidFill>
                  <a:schemeClr val="bg1"/>
                </a:solidFill>
                <a:effectLst/>
              </a:rPr>
              <a:t>emulator</a:t>
            </a:r>
            <a:r>
              <a:rPr lang="en-US" b="0" i="0" dirty="0">
                <a:solidFill>
                  <a:schemeClr val="bg1"/>
                </a:solidFill>
                <a:effectLst/>
              </a:rPr>
              <a:t>/</a:t>
            </a:r>
            <a:r>
              <a:rPr lang="en-US" b="0" i="1" dirty="0">
                <a:solidFill>
                  <a:schemeClr val="bg1"/>
                </a:solidFill>
                <a:effectLst/>
              </a:rPr>
              <a:t>real device</a:t>
            </a:r>
            <a:r>
              <a:rPr lang="en-US" b="0" i="0" dirty="0">
                <a:solidFill>
                  <a:schemeClr val="bg1"/>
                </a:solidFill>
                <a:effectLst/>
              </a:rPr>
              <a:t>.</a:t>
            </a:r>
          </a:p>
          <a:p>
            <a:pPr algn="l">
              <a:buFont typeface="Arial" panose="020B0604020202020204" pitchFamily="34" charset="0"/>
              <a:buChar char="•"/>
            </a:pPr>
            <a:r>
              <a:rPr lang="en-US" b="0" i="0" dirty="0">
                <a:solidFill>
                  <a:schemeClr val="bg1"/>
                </a:solidFill>
                <a:effectLst/>
              </a:rPr>
              <a:t>The results of the test session are then communicated to the server and then back to the client system in terms of logs, using the mobile JSON Wire Protocol.</a:t>
            </a:r>
          </a:p>
        </p:txBody>
      </p:sp>
      <p:pic>
        <p:nvPicPr>
          <p:cNvPr id="1028" name="Picture 4" descr="Appium Architecture Explained | How Appium Works Internally? | Edureka">
            <a:extLst>
              <a:ext uri="{FF2B5EF4-FFF2-40B4-BE49-F238E27FC236}">
                <a16:creationId xmlns:a16="http://schemas.microsoft.com/office/drawing/2014/main" id="{DFE39C7F-C714-562F-F6A1-A27982A0285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1193" y="2327931"/>
            <a:ext cx="4499392" cy="363378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3644192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Json wire protocol</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3266475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21ADE-1447-068B-B035-D84CECBC9A40}"/>
              </a:ext>
            </a:extLst>
          </p:cNvPr>
          <p:cNvSpPr>
            <a:spLocks noGrp="1"/>
          </p:cNvSpPr>
          <p:nvPr>
            <p:ph type="title"/>
          </p:nvPr>
        </p:nvSpPr>
        <p:spPr>
          <a:xfrm>
            <a:off x="581192" y="679324"/>
            <a:ext cx="11029616" cy="988332"/>
          </a:xfrm>
        </p:spPr>
        <p:txBody>
          <a:bodyPr/>
          <a:lstStyle/>
          <a:p>
            <a:r>
              <a:rPr lang="en-US" dirty="0"/>
              <a:t>contents</a:t>
            </a:r>
            <a:endParaRPr lang="en-IN" dirty="0"/>
          </a:p>
        </p:txBody>
      </p:sp>
      <p:sp>
        <p:nvSpPr>
          <p:cNvPr id="5" name="TextBox 4">
            <a:extLst>
              <a:ext uri="{FF2B5EF4-FFF2-40B4-BE49-F238E27FC236}">
                <a16:creationId xmlns:a16="http://schemas.microsoft.com/office/drawing/2014/main" id="{E7125B00-5924-AAF1-1204-E1980305711C}"/>
              </a:ext>
            </a:extLst>
          </p:cNvPr>
          <p:cNvSpPr txBox="1"/>
          <p:nvPr/>
        </p:nvSpPr>
        <p:spPr>
          <a:xfrm>
            <a:off x="487680" y="2228671"/>
            <a:ext cx="11029616" cy="2862322"/>
          </a:xfrm>
          <a:prstGeom prst="rect">
            <a:avLst/>
          </a:prstGeom>
          <a:noFill/>
        </p:spPr>
        <p:txBody>
          <a:bodyPr wrap="square" rtlCol="0">
            <a:spAutoFit/>
          </a:bodyPr>
          <a:lstStyle/>
          <a:p>
            <a:r>
              <a:rPr lang="en-US" dirty="0">
                <a:solidFill>
                  <a:schemeClr val="bg1"/>
                </a:solidFill>
              </a:rPr>
              <a:t>1.INTRODUCTION</a:t>
            </a:r>
          </a:p>
          <a:p>
            <a:r>
              <a:rPr lang="en-US" dirty="0">
                <a:solidFill>
                  <a:schemeClr val="bg1"/>
                </a:solidFill>
              </a:rPr>
              <a:t>2.WHAT IS APPIUM?</a:t>
            </a:r>
          </a:p>
          <a:p>
            <a:r>
              <a:rPr lang="en-US" dirty="0">
                <a:solidFill>
                  <a:schemeClr val="bg1"/>
                </a:solidFill>
              </a:rPr>
              <a:t>3.INVENTION OF APPIUM</a:t>
            </a:r>
          </a:p>
          <a:p>
            <a:r>
              <a:rPr lang="en-US" dirty="0">
                <a:solidFill>
                  <a:schemeClr val="bg1"/>
                </a:solidFill>
              </a:rPr>
              <a:t>4.TYPES OF APPLICATION</a:t>
            </a:r>
          </a:p>
          <a:p>
            <a:r>
              <a:rPr lang="en-IN" dirty="0">
                <a:solidFill>
                  <a:schemeClr val="bg1"/>
                </a:solidFill>
              </a:rPr>
              <a:t>5.WHY CHOOSE APPIUM?</a:t>
            </a:r>
          </a:p>
          <a:p>
            <a:r>
              <a:rPr lang="en-IN" dirty="0">
                <a:solidFill>
                  <a:schemeClr val="bg1"/>
                </a:solidFill>
              </a:rPr>
              <a:t>6.APPIUM ARCHITECTURE</a:t>
            </a:r>
          </a:p>
          <a:p>
            <a:r>
              <a:rPr lang="en-IN" dirty="0">
                <a:solidFill>
                  <a:schemeClr val="bg1"/>
                </a:solidFill>
              </a:rPr>
              <a:t>7.JSON WIRE PROTOCOL</a:t>
            </a:r>
          </a:p>
          <a:p>
            <a:r>
              <a:rPr lang="en-IN" dirty="0">
                <a:solidFill>
                  <a:schemeClr val="bg1"/>
                </a:solidFill>
              </a:rPr>
              <a:t>8.APPIUM ON ANDROID</a:t>
            </a:r>
          </a:p>
          <a:p>
            <a:r>
              <a:rPr lang="en-IN" dirty="0">
                <a:solidFill>
                  <a:schemeClr val="bg1"/>
                </a:solidFill>
              </a:rPr>
              <a:t>9.APPIUM ON IOS</a:t>
            </a:r>
          </a:p>
          <a:p>
            <a:r>
              <a:rPr lang="en-IN" dirty="0">
                <a:solidFill>
                  <a:schemeClr val="bg1"/>
                </a:solidFill>
              </a:rPr>
              <a:t>10.CONCLUSION</a:t>
            </a:r>
          </a:p>
        </p:txBody>
      </p:sp>
    </p:spTree>
    <p:extLst>
      <p:ext uri="{BB962C8B-B14F-4D97-AF65-F5344CB8AC3E}">
        <p14:creationId xmlns:p14="http://schemas.microsoft.com/office/powerpoint/2010/main" val="3023301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Json wire protocol</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446346" y="2186052"/>
            <a:ext cx="5422392" cy="3633047"/>
          </a:xfrm>
        </p:spPr>
        <p:txBody>
          <a:bodyPr>
            <a:noAutofit/>
          </a:bodyPr>
          <a:lstStyle/>
          <a:p>
            <a:pPr marL="0" indent="0" algn="l">
              <a:buNone/>
            </a:pPr>
            <a:r>
              <a:rPr lang="en-US" b="0" i="0" dirty="0">
                <a:solidFill>
                  <a:schemeClr val="bg1"/>
                </a:solidFill>
                <a:effectLst/>
              </a:rPr>
              <a:t>JSON is a short form for JavaScript Object Notation, wherein complex data structures are represented. The wire protocol is a point-to-point data transmission mechanism. </a:t>
            </a:r>
          </a:p>
          <a:p>
            <a:pPr marL="0" indent="0" algn="l">
              <a:buNone/>
            </a:pPr>
            <a:r>
              <a:rPr lang="en-US" b="0" i="0" dirty="0">
                <a:solidFill>
                  <a:schemeClr val="bg1"/>
                </a:solidFill>
                <a:effectLst/>
              </a:rPr>
              <a:t>In the Appium architecture, the communication between the Appium Server and client libraries is facilitated by the WebDriver that uses the JSON Wire protocol over an TTP REST request with JSON inputs.</a:t>
            </a:r>
            <a:endParaRPr lang="en-IN" dirty="0">
              <a:solidFill>
                <a:schemeClr val="bg1"/>
              </a:solidFill>
            </a:endParaRPr>
          </a:p>
        </p:txBody>
      </p:sp>
      <p:pic>
        <p:nvPicPr>
          <p:cNvPr id="11" name="Content Placeholder 10">
            <a:extLst>
              <a:ext uri="{FF2B5EF4-FFF2-40B4-BE49-F238E27FC236}">
                <a16:creationId xmlns:a16="http://schemas.microsoft.com/office/drawing/2014/main" id="{F9D9B847-4E50-0512-17A3-67A2A390CC4C}"/>
              </a:ext>
            </a:extLst>
          </p:cNvPr>
          <p:cNvPicPr>
            <a:picLocks noGrp="1" noChangeAspect="1"/>
          </p:cNvPicPr>
          <p:nvPr>
            <p:ph sz="half" idx="1"/>
          </p:nvPr>
        </p:nvPicPr>
        <p:blipFill>
          <a:blip r:embed="rId3"/>
          <a:stretch>
            <a:fillRect/>
          </a:stretch>
        </p:blipFill>
        <p:spPr>
          <a:xfrm>
            <a:off x="1595719" y="2492716"/>
            <a:ext cx="3057952" cy="3153215"/>
          </a:xfrm>
        </p:spPr>
      </p:pic>
    </p:spTree>
    <p:extLst>
      <p:ext uri="{BB962C8B-B14F-4D97-AF65-F5344CB8AC3E}">
        <p14:creationId xmlns:p14="http://schemas.microsoft.com/office/powerpoint/2010/main" val="1087176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Appium on android</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29716473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on android</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524142" y="1825325"/>
            <a:ext cx="5422392" cy="3633047"/>
          </a:xfrm>
        </p:spPr>
        <p:txBody>
          <a:bodyPr>
            <a:noAutofit/>
          </a:bodyPr>
          <a:lstStyle/>
          <a:p>
            <a:pPr marL="0" indent="0">
              <a:buNone/>
            </a:pPr>
            <a:r>
              <a:rPr lang="en-IN" sz="1800" dirty="0">
                <a:solidFill>
                  <a:schemeClr val="bg1"/>
                </a:solidFill>
                <a:effectLst/>
                <a:latin typeface="Times New Roman" panose="02020603050405020304" pitchFamily="18" charset="0"/>
                <a:ea typeface="Times New Roman" panose="02020603050405020304" pitchFamily="18" charset="0"/>
              </a:rPr>
              <a:t>Appium on Android uses the </a:t>
            </a:r>
            <a:r>
              <a:rPr lang="en-IN" sz="1800" dirty="0" err="1">
                <a:solidFill>
                  <a:schemeClr val="bg1"/>
                </a:solidFill>
                <a:effectLst/>
                <a:latin typeface="Times New Roman" panose="02020603050405020304" pitchFamily="18" charset="0"/>
                <a:ea typeface="Times New Roman" panose="02020603050405020304" pitchFamily="18" charset="0"/>
              </a:rPr>
              <a:t>UIAutomator</a:t>
            </a:r>
            <a:r>
              <a:rPr lang="en-IN" sz="1800" dirty="0">
                <a:solidFill>
                  <a:schemeClr val="bg1"/>
                </a:solidFill>
                <a:effectLst/>
                <a:latin typeface="Times New Roman" panose="02020603050405020304" pitchFamily="18" charset="0"/>
                <a:ea typeface="Times New Roman" panose="02020603050405020304" pitchFamily="18" charset="0"/>
              </a:rPr>
              <a:t> framework for automation. </a:t>
            </a:r>
            <a:r>
              <a:rPr lang="en-IN" sz="1800" dirty="0" err="1">
                <a:solidFill>
                  <a:schemeClr val="bg1"/>
                </a:solidFill>
                <a:effectLst/>
                <a:latin typeface="Times New Roman" panose="02020603050405020304" pitchFamily="18" charset="0"/>
                <a:ea typeface="Times New Roman" panose="02020603050405020304" pitchFamily="18" charset="0"/>
              </a:rPr>
              <a:t>UIAutomator</a:t>
            </a:r>
            <a:r>
              <a:rPr lang="en-IN" sz="1800" dirty="0">
                <a:solidFill>
                  <a:schemeClr val="bg1"/>
                </a:solidFill>
                <a:effectLst/>
                <a:latin typeface="Times New Roman" panose="02020603050405020304" pitchFamily="18" charset="0"/>
                <a:ea typeface="Times New Roman" panose="02020603050405020304" pitchFamily="18" charset="0"/>
              </a:rPr>
              <a:t> is a framework built by android for automation purposes. So, let’s take a look at the exact way that Appium works on Android.</a:t>
            </a:r>
          </a:p>
          <a:p>
            <a:pPr marL="0" indent="0" algn="l">
              <a:buNone/>
            </a:pPr>
            <a:endParaRPr lang="en-IN" dirty="0">
              <a:solidFill>
                <a:schemeClr val="bg1"/>
              </a:solidFill>
            </a:endParaRPr>
          </a:p>
        </p:txBody>
      </p:sp>
      <p:pic>
        <p:nvPicPr>
          <p:cNvPr id="8" name="Content Placeholder 7" descr="Appium on Android - Appium Architecture - edureka">
            <a:extLst>
              <a:ext uri="{FF2B5EF4-FFF2-40B4-BE49-F238E27FC236}">
                <a16:creationId xmlns:a16="http://schemas.microsoft.com/office/drawing/2014/main" id="{93C4B187-D12A-88EB-9039-7C446C32C506}"/>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581193" y="2316937"/>
            <a:ext cx="5422900" cy="2951098"/>
          </a:xfrm>
          <a:prstGeom prst="rect">
            <a:avLst/>
          </a:prstGeom>
          <a:noFill/>
          <a:ln>
            <a:noFill/>
          </a:ln>
        </p:spPr>
      </p:pic>
    </p:spTree>
    <p:extLst>
      <p:ext uri="{BB962C8B-B14F-4D97-AF65-F5344CB8AC3E}">
        <p14:creationId xmlns:p14="http://schemas.microsoft.com/office/powerpoint/2010/main" val="181739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Appium on </a:t>
            </a:r>
            <a:r>
              <a:rPr lang="en-US" sz="6000" dirty="0" err="1">
                <a:solidFill>
                  <a:schemeClr val="bg1"/>
                </a:solidFill>
              </a:rPr>
              <a:t>ios</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16716427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Appium on </a:t>
            </a:r>
            <a:r>
              <a:rPr lang="en-US" sz="4800" dirty="0" err="1"/>
              <a:t>ios</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524142" y="1825325"/>
            <a:ext cx="5422392" cy="3633047"/>
          </a:xfrm>
        </p:spPr>
        <p:txBody>
          <a:bodyPr>
            <a:noAutofit/>
          </a:bodyPr>
          <a:lstStyle/>
          <a:p>
            <a:pPr marL="0" indent="0">
              <a:buNone/>
            </a:pPr>
            <a:r>
              <a:rPr lang="en-IN" sz="1800" dirty="0">
                <a:solidFill>
                  <a:schemeClr val="bg1"/>
                </a:solidFill>
                <a:effectLst/>
                <a:latin typeface="Times New Roman" panose="02020603050405020304" pitchFamily="18" charset="0"/>
                <a:ea typeface="Times New Roman" panose="02020603050405020304" pitchFamily="18" charset="0"/>
              </a:rPr>
              <a:t>On an iOS device, Appium uses Apple’s XCUI Test API to interact with the UI elements.  </a:t>
            </a:r>
            <a:r>
              <a:rPr lang="en-IN" sz="1800" dirty="0" err="1">
                <a:solidFill>
                  <a:schemeClr val="bg1"/>
                </a:solidFill>
                <a:effectLst/>
                <a:latin typeface="Times New Roman" panose="02020603050405020304" pitchFamily="18" charset="0"/>
                <a:ea typeface="Times New Roman" panose="02020603050405020304" pitchFamily="18" charset="0"/>
              </a:rPr>
              <a:t>XCUITest</a:t>
            </a:r>
            <a:r>
              <a:rPr lang="en-IN" sz="1800" dirty="0">
                <a:solidFill>
                  <a:schemeClr val="bg1"/>
                </a:solidFill>
                <a:effectLst/>
                <a:latin typeface="Times New Roman" panose="02020603050405020304" pitchFamily="18" charset="0"/>
                <a:ea typeface="Times New Roman" panose="02020603050405020304" pitchFamily="18" charset="0"/>
              </a:rPr>
              <a:t> is the </a:t>
            </a:r>
            <a:r>
              <a:rPr lang="en-IN" sz="1800" dirty="0">
                <a:solidFill>
                  <a:schemeClr val="bg1"/>
                </a:solidFill>
                <a:effectLst/>
                <a:latin typeface="Times New Roman" panose="02020603050405020304" pitchFamily="18" charset="0"/>
                <a:ea typeface="Times New Roman" panose="02020603050405020304" pitchFamily="18" charset="0"/>
                <a:hlinkClick r:id="rId3">
                  <a:extLst>
                    <a:ext uri="{A12FA001-AC4F-418D-AE19-62706E023703}">
                      <ahyp:hlinkClr xmlns:ahyp="http://schemas.microsoft.com/office/drawing/2018/hyperlinkcolor" val="tx"/>
                    </a:ext>
                  </a:extLst>
                </a:hlinkClick>
              </a:rPr>
              <a:t>automation framework</a:t>
            </a:r>
            <a:r>
              <a:rPr lang="en-IN" sz="1800" dirty="0">
                <a:solidFill>
                  <a:schemeClr val="bg1"/>
                </a:solidFill>
                <a:effectLst/>
                <a:latin typeface="Times New Roman" panose="02020603050405020304" pitchFamily="18" charset="0"/>
                <a:ea typeface="Times New Roman" panose="02020603050405020304" pitchFamily="18" charset="0"/>
              </a:rPr>
              <a:t> that ships with Apple’s XCode. </a:t>
            </a:r>
          </a:p>
          <a:p>
            <a:pPr marL="0" indent="0" algn="l">
              <a:buNone/>
            </a:pPr>
            <a:endParaRPr lang="en-IN" dirty="0">
              <a:solidFill>
                <a:schemeClr val="bg1"/>
              </a:solidFill>
            </a:endParaRPr>
          </a:p>
        </p:txBody>
      </p:sp>
      <p:pic>
        <p:nvPicPr>
          <p:cNvPr id="5" name="Content Placeholder 4" descr="Appium on iOS - Appium Architecture - edureka">
            <a:extLst>
              <a:ext uri="{FF2B5EF4-FFF2-40B4-BE49-F238E27FC236}">
                <a16:creationId xmlns:a16="http://schemas.microsoft.com/office/drawing/2014/main" id="{746E4C70-53AB-2C5B-3CC2-30677D53B6EE}"/>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581025" y="2565184"/>
            <a:ext cx="5422900" cy="2957945"/>
          </a:xfrm>
          <a:prstGeom prst="rect">
            <a:avLst/>
          </a:prstGeom>
          <a:noFill/>
          <a:ln>
            <a:noFill/>
          </a:ln>
        </p:spPr>
      </p:pic>
    </p:spTree>
    <p:extLst>
      <p:ext uri="{BB962C8B-B14F-4D97-AF65-F5344CB8AC3E}">
        <p14:creationId xmlns:p14="http://schemas.microsoft.com/office/powerpoint/2010/main" val="860715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err="1">
                <a:solidFill>
                  <a:schemeClr val="bg1"/>
                </a:solidFill>
              </a:rPr>
              <a:t>cOnclusion</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a:hlinkClick r:id="rId4" tooltip="https://observatory.tec.mx/edu-news/university-of-waterloo-launches-institute-ai"/>
              </a:rPr>
              <a:t>This Photo</a:t>
            </a:r>
            <a:r>
              <a:rPr lang="en-IN" sz="900"/>
              <a:t> by Unknown Author is licensed under </a:t>
            </a:r>
            <a:r>
              <a:rPr lang="en-IN" sz="900">
                <a:hlinkClick r:id="rId5" tooltip="https://creativecommons.org/licenses/by-nc-sa/3.0/"/>
              </a:rPr>
              <a:t>CC BY-SA-NC</a:t>
            </a:r>
            <a:endParaRPr lang="en-IN" sz="900"/>
          </a:p>
        </p:txBody>
      </p:sp>
    </p:spTree>
    <p:extLst>
      <p:ext uri="{BB962C8B-B14F-4D97-AF65-F5344CB8AC3E}">
        <p14:creationId xmlns:p14="http://schemas.microsoft.com/office/powerpoint/2010/main" val="3650109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conclusion</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03340" y="2063691"/>
            <a:ext cx="11207692" cy="4177717"/>
          </a:xfrm>
        </p:spPr>
        <p:txBody>
          <a:bodyPr>
            <a:noAutofit/>
          </a:bodyPr>
          <a:lstStyle/>
          <a:p>
            <a:r>
              <a:rPr lang="en-IN" sz="1800" dirty="0">
                <a:solidFill>
                  <a:schemeClr val="bg1"/>
                </a:solidFill>
                <a:effectLst/>
                <a:latin typeface="Times New Roman" panose="02020603050405020304" pitchFamily="18" charset="0"/>
                <a:ea typeface="Times New Roman" panose="02020603050405020304" pitchFamily="18" charset="0"/>
              </a:rPr>
              <a:t>Indeed, by this seminar I came to know all the concepts of Appium, and I also understand that we use Appium in different ways for different types of Operating System (OS). </a:t>
            </a:r>
          </a:p>
          <a:p>
            <a:r>
              <a:rPr lang="en-IN" sz="1800" dirty="0">
                <a:solidFill>
                  <a:schemeClr val="bg1"/>
                </a:solidFill>
                <a:effectLst/>
                <a:latin typeface="Times New Roman" panose="02020603050405020304" pitchFamily="18" charset="0"/>
                <a:ea typeface="Times New Roman" panose="02020603050405020304" pitchFamily="18" charset="0"/>
              </a:rPr>
              <a:t>	</a:t>
            </a:r>
            <a:r>
              <a:rPr lang="en-IN" sz="1800" spc="20" dirty="0">
                <a:solidFill>
                  <a:schemeClr val="bg1"/>
                </a:solidFill>
                <a:effectLst/>
                <a:latin typeface="Times New Roman" panose="02020603050405020304" pitchFamily="18" charset="0"/>
                <a:ea typeface="Times New Roman" panose="02020603050405020304" pitchFamily="18" charset="0"/>
              </a:rPr>
              <a:t>There are multiple options available today when it comes to automation. All the tools available would have their own advantages and disadvantages too. There are lots of benefits offered by Appium for automation testing. A single Appium test can run on multiple devices and OS versions. Creating Appium tests is also easy. But looking at the vast benefits that Appium offers, it is currently the best choice for automation testing.</a:t>
            </a:r>
            <a:endParaRPr lang="en-IN" sz="1800" dirty="0">
              <a:solidFill>
                <a:schemeClr val="bg1"/>
              </a:solidFill>
              <a:effectLst/>
              <a:latin typeface="Times New Roman" panose="02020603050405020304" pitchFamily="18" charset="0"/>
              <a:ea typeface="Times New Roman" panose="02020603050405020304" pitchFamily="18" charset="0"/>
            </a:endParaRPr>
          </a:p>
          <a:p>
            <a:r>
              <a:rPr lang="en-IN" sz="1800" spc="20" dirty="0">
                <a:solidFill>
                  <a:schemeClr val="bg1"/>
                </a:solidFill>
                <a:effectLst/>
                <a:latin typeface="Times New Roman" panose="02020603050405020304" pitchFamily="18" charset="0"/>
                <a:ea typeface="Times New Roman" panose="02020603050405020304" pitchFamily="18" charset="0"/>
              </a:rPr>
              <a:t>	I hereby also came to know that Manual Testing is so complicated &amp; time consuming. It is very difficult to test the application against multiple users. So Appium is an automated testing tool to test the application in very short time.</a:t>
            </a:r>
            <a:endParaRPr lang="en-IN" sz="1800" dirty="0">
              <a:solidFill>
                <a:schemeClr val="bg1"/>
              </a:solidFill>
              <a:effectLst/>
              <a:latin typeface="Times New Roman" panose="02020603050405020304" pitchFamily="18" charset="0"/>
              <a:ea typeface="Times New Roman" panose="02020603050405020304" pitchFamily="18" charset="0"/>
            </a:endParaRPr>
          </a:p>
          <a:p>
            <a:pPr marL="0" indent="0" algn="l">
              <a:buNone/>
            </a:pPr>
            <a:endParaRPr lang="en-IN" dirty="0">
              <a:solidFill>
                <a:schemeClr val="bg1"/>
              </a:solidFill>
            </a:endParaRPr>
          </a:p>
        </p:txBody>
      </p:sp>
    </p:spTree>
    <p:extLst>
      <p:ext uri="{BB962C8B-B14F-4D97-AF65-F5344CB8AC3E}">
        <p14:creationId xmlns:p14="http://schemas.microsoft.com/office/powerpoint/2010/main" val="11463285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653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INTRODUCTION</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196115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INTRODUCTION</a:t>
            </a:r>
            <a:endParaRPr lang="en-IN" sz="4800" dirty="0"/>
          </a:p>
        </p:txBody>
      </p:sp>
      <p:pic>
        <p:nvPicPr>
          <p:cNvPr id="5" name="Content Placeholder 4">
            <a:extLst>
              <a:ext uri="{FF2B5EF4-FFF2-40B4-BE49-F238E27FC236}">
                <a16:creationId xmlns:a16="http://schemas.microsoft.com/office/drawing/2014/main" id="{89CA3A83-3DEB-9D69-2DFE-DC6E0689000D}"/>
              </a:ext>
            </a:extLst>
          </p:cNvPr>
          <p:cNvPicPr>
            <a:picLocks noGrp="1" noChangeAspect="1"/>
          </p:cNvPicPr>
          <p:nvPr>
            <p:ph sz="half" idx="1"/>
          </p:nvPr>
        </p:nvPicPr>
        <p:blipFill>
          <a:blip r:embed="rId3"/>
          <a:stretch>
            <a:fillRect/>
          </a:stretch>
        </p:blipFill>
        <p:spPr>
          <a:xfrm>
            <a:off x="989019" y="2347845"/>
            <a:ext cx="3393361" cy="33933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5517298" y="2228001"/>
            <a:ext cx="5422392" cy="3633047"/>
          </a:xfrm>
        </p:spPr>
        <p:txBody>
          <a:bodyPr/>
          <a:lstStyle/>
          <a:p>
            <a:pPr marL="0" indent="0">
              <a:buNone/>
            </a:pPr>
            <a:r>
              <a:rPr lang="en-US" sz="1800" dirty="0">
                <a:solidFill>
                  <a:schemeClr val="bg1"/>
                </a:solidFill>
                <a:effectLst>
                  <a:outerShdw blurRad="38100" dist="38100" dir="2700000" algn="tl">
                    <a:srgbClr val="000000">
                      <a:alpha val="43137"/>
                    </a:srgbClr>
                  </a:outerShdw>
                </a:effectLst>
                <a:latin typeface="+mj-lt"/>
                <a:cs typeface="Times New Roman" panose="02020603050405020304" pitchFamily="18" charset="0"/>
              </a:rPr>
              <a:t>Appium was originally developed by Dan Cuellar in the C# programming language. Later Appium was rewritten and maintained in node.js by Sauce Labs. Appium is used as an application Automation Tool.</a:t>
            </a:r>
          </a:p>
          <a:p>
            <a:pPr marL="0" indent="0">
              <a:buNone/>
            </a:pPr>
            <a:endParaRPr lang="en-IN" dirty="0">
              <a:solidFill>
                <a:schemeClr val="bg1"/>
              </a:solidFill>
            </a:endParaRPr>
          </a:p>
        </p:txBody>
      </p:sp>
    </p:spTree>
    <p:extLst>
      <p:ext uri="{BB962C8B-B14F-4D97-AF65-F5344CB8AC3E}">
        <p14:creationId xmlns:p14="http://schemas.microsoft.com/office/powerpoint/2010/main" val="19414892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What is Appium?</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18735591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What is Appium?</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73608" y="1858883"/>
            <a:ext cx="5422392" cy="3633047"/>
          </a:xfrm>
        </p:spPr>
        <p:txBody>
          <a:bodyPr/>
          <a:lstStyle/>
          <a:p>
            <a:pPr marL="0" indent="0">
              <a:buNone/>
            </a:pPr>
            <a:r>
              <a:rPr lang="en-US" dirty="0">
                <a:solidFill>
                  <a:schemeClr val="bg1"/>
                </a:solidFill>
              </a:rPr>
              <a:t>Appium is an open source, cross platform for automation testing of native, web and hybrid applications on iOS, Android, and Windows desktop platform. It is currently geared towards providing a seamless automation testing experience.</a:t>
            </a:r>
            <a:endParaRPr lang="en-IN" dirty="0">
              <a:solidFill>
                <a:schemeClr val="bg1"/>
              </a:solidFill>
            </a:endParaRPr>
          </a:p>
        </p:txBody>
      </p:sp>
      <p:pic>
        <p:nvPicPr>
          <p:cNvPr id="8" name="Content Placeholder 7">
            <a:extLst>
              <a:ext uri="{FF2B5EF4-FFF2-40B4-BE49-F238E27FC236}">
                <a16:creationId xmlns:a16="http://schemas.microsoft.com/office/drawing/2014/main" id="{A7CBFCC8-667C-8147-D551-E527E4C194B1}"/>
              </a:ext>
            </a:extLst>
          </p:cNvPr>
          <p:cNvPicPr>
            <a:picLocks noGrp="1" noChangeAspect="1"/>
          </p:cNvPicPr>
          <p:nvPr>
            <p:ph sz="half" idx="1"/>
          </p:nvPr>
        </p:nvPicPr>
        <p:blipFill>
          <a:blip r:embed="rId3"/>
          <a:stretch>
            <a:fillRect/>
          </a:stretch>
        </p:blipFill>
        <p:spPr>
          <a:xfrm>
            <a:off x="6302173" y="2698097"/>
            <a:ext cx="5469514" cy="2335298"/>
          </a:xfrm>
        </p:spPr>
      </p:pic>
    </p:spTree>
    <p:extLst>
      <p:ext uri="{BB962C8B-B14F-4D97-AF65-F5344CB8AC3E}">
        <p14:creationId xmlns:p14="http://schemas.microsoft.com/office/powerpoint/2010/main" val="80709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Invention of </a:t>
            </a:r>
            <a:r>
              <a:rPr lang="en-US" sz="6000" dirty="0" err="1">
                <a:solidFill>
                  <a:schemeClr val="bg1"/>
                </a:solidFill>
              </a:rPr>
              <a:t>appium</a:t>
            </a:r>
            <a:endParaRPr lang="en-US" sz="60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2036565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3E2E-1C4D-8EE6-CC4B-1E5CE8CC1628}"/>
              </a:ext>
            </a:extLst>
          </p:cNvPr>
          <p:cNvSpPr>
            <a:spLocks noGrp="1"/>
          </p:cNvSpPr>
          <p:nvPr>
            <p:ph type="title"/>
          </p:nvPr>
        </p:nvSpPr>
        <p:spPr/>
        <p:txBody>
          <a:bodyPr>
            <a:normAutofit/>
          </a:bodyPr>
          <a:lstStyle/>
          <a:p>
            <a:r>
              <a:rPr lang="en-US" sz="4800" dirty="0"/>
              <a:t>Invention of </a:t>
            </a:r>
            <a:r>
              <a:rPr lang="en-US" sz="4800" dirty="0" err="1"/>
              <a:t>appium</a:t>
            </a:r>
            <a:endParaRPr lang="en-IN" sz="4800" dirty="0"/>
          </a:p>
        </p:txBody>
      </p:sp>
      <p:sp>
        <p:nvSpPr>
          <p:cNvPr id="6" name="Content Placeholder 5">
            <a:extLst>
              <a:ext uri="{FF2B5EF4-FFF2-40B4-BE49-F238E27FC236}">
                <a16:creationId xmlns:a16="http://schemas.microsoft.com/office/drawing/2014/main" id="{B6147335-C72D-6A94-763C-7B1DFFB8B147}"/>
              </a:ext>
            </a:extLst>
          </p:cNvPr>
          <p:cNvSpPr>
            <a:spLocks noGrp="1"/>
          </p:cNvSpPr>
          <p:nvPr>
            <p:ph sz="half" idx="2"/>
          </p:nvPr>
        </p:nvSpPr>
        <p:spPr>
          <a:xfrm>
            <a:off x="673608" y="2111467"/>
            <a:ext cx="5422392" cy="3633047"/>
          </a:xfrm>
        </p:spPr>
        <p:txBody>
          <a:bodyPr/>
          <a:lstStyle/>
          <a:p>
            <a:pPr marL="0" indent="0">
              <a:buNone/>
            </a:pPr>
            <a:r>
              <a:rPr lang="en-US" sz="1800" dirty="0">
                <a:solidFill>
                  <a:schemeClr val="bg1"/>
                </a:solidFill>
                <a:effectLst/>
                <a:latin typeface="Times New Roman" panose="02020603050405020304" pitchFamily="18" charset="0"/>
                <a:ea typeface="Calibri" panose="020F0502020204030204" pitchFamily="34" charset="0"/>
              </a:rPr>
              <a:t>Appium was originally developed by Dan Cuellar in 2011 under the name of “iOSAuto”, written in the C# programming language. </a:t>
            </a:r>
          </a:p>
          <a:p>
            <a:pPr marL="342900" lvl="0" indent="-342900">
              <a:lnSpc>
                <a:spcPct val="150000"/>
              </a:lnSpc>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The Program was open-sourced in August 2012 using the Apache 2 license.</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Aft>
                <a:spcPts val="800"/>
              </a:spcAft>
              <a:buFont typeface="Symbol" panose="05050102010706020507" pitchFamily="18" charset="2"/>
              <a:buChar char=""/>
            </a:pPr>
            <a:r>
              <a:rPr lang="en-US" sz="18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 January 2013, Sauce Labs agreed to fund Appium’s development and motivated its code to be rewritten using Node.js.</a:t>
            </a:r>
            <a:endParaRPr lang="en-IN"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solidFill>
                <a:schemeClr val="bg1"/>
              </a:solidFill>
            </a:endParaRPr>
          </a:p>
        </p:txBody>
      </p:sp>
      <p:pic>
        <p:nvPicPr>
          <p:cNvPr id="5" name="Picture 4" descr="Action News reporter Dann Cuellar retiring after 34 years with 6ABC -  Philadelphia Business Journal">
            <a:extLst>
              <a:ext uri="{FF2B5EF4-FFF2-40B4-BE49-F238E27FC236}">
                <a16:creationId xmlns:a16="http://schemas.microsoft.com/office/drawing/2014/main" id="{7CD74826-8843-FA46-A71D-7FFFD145A3B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0" y="2337299"/>
            <a:ext cx="2541847" cy="3390437"/>
          </a:xfrm>
          <a:prstGeom prst="rect">
            <a:avLst/>
          </a:prstGeom>
          <a:noFill/>
          <a:ln>
            <a:noFill/>
          </a:ln>
        </p:spPr>
      </p:pic>
      <p:pic>
        <p:nvPicPr>
          <p:cNvPr id="7" name="Picture 6" descr="Sauce Labs - axe-con">
            <a:extLst>
              <a:ext uri="{FF2B5EF4-FFF2-40B4-BE49-F238E27FC236}">
                <a16:creationId xmlns:a16="http://schemas.microsoft.com/office/drawing/2014/main" id="{1ABCE055-342E-A948-D102-D698B2CA2C4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352302" y="2754806"/>
            <a:ext cx="2465693" cy="2555425"/>
          </a:xfrm>
          <a:prstGeom prst="rect">
            <a:avLst/>
          </a:prstGeom>
          <a:noFill/>
          <a:ln>
            <a:noFill/>
          </a:ln>
        </p:spPr>
      </p:pic>
    </p:spTree>
    <p:extLst>
      <p:ext uri="{BB962C8B-B14F-4D97-AF65-F5344CB8AC3E}">
        <p14:creationId xmlns:p14="http://schemas.microsoft.com/office/powerpoint/2010/main" val="91345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26" b="7826"/>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Why choose Appium?</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APPIUM - AN APPLICATION AUTOMATION TOOL</a:t>
            </a:r>
          </a:p>
        </p:txBody>
      </p:sp>
      <p:sp>
        <p:nvSpPr>
          <p:cNvPr id="5" name="TextBox 4">
            <a:extLst>
              <a:ext uri="{FF2B5EF4-FFF2-40B4-BE49-F238E27FC236}">
                <a16:creationId xmlns:a16="http://schemas.microsoft.com/office/drawing/2014/main" id="{56727893-F44B-52D0-BD50-1902E585D5E5}"/>
              </a:ext>
            </a:extLst>
          </p:cNvPr>
          <p:cNvSpPr txBox="1"/>
          <p:nvPr/>
        </p:nvSpPr>
        <p:spPr>
          <a:xfrm>
            <a:off x="20" y="6858000"/>
            <a:ext cx="12191980" cy="230832"/>
          </a:xfrm>
          <a:prstGeom prst="rect">
            <a:avLst/>
          </a:prstGeom>
          <a:noFill/>
        </p:spPr>
        <p:txBody>
          <a:bodyPr wrap="square" rtlCol="0">
            <a:spAutoFit/>
          </a:bodyPr>
          <a:lstStyle/>
          <a:p>
            <a:r>
              <a:rPr lang="en-IN" sz="900" dirty="0">
                <a:hlinkClick r:id="rId4" tooltip="https://observatory.tec.mx/edu-news/university-of-waterloo-launches-institute-ai"/>
              </a:rPr>
              <a:t>This Photo</a:t>
            </a:r>
            <a:r>
              <a:rPr lang="en-IN" sz="900" dirty="0"/>
              <a:t> by Unknown Author is licensed under </a:t>
            </a:r>
            <a:r>
              <a:rPr lang="en-IN" sz="900" dirty="0">
                <a:hlinkClick r:id="rId5" tooltip="https://creativecommons.org/licenses/by-nc-sa/3.0/"/>
              </a:rPr>
              <a:t>CC BY-SA-NC</a:t>
            </a:r>
            <a:endParaRPr lang="en-IN" sz="900" dirty="0"/>
          </a:p>
        </p:txBody>
      </p:sp>
    </p:spTree>
    <p:extLst>
      <p:ext uri="{BB962C8B-B14F-4D97-AF65-F5344CB8AC3E}">
        <p14:creationId xmlns:p14="http://schemas.microsoft.com/office/powerpoint/2010/main" val="3913020717"/>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461</TotalTime>
  <Words>1215</Words>
  <Application>Microsoft Office PowerPoint</Application>
  <PresentationFormat>Widescreen</PresentationFormat>
  <Paragraphs>116</Paragraphs>
  <Slides>27</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Gill Sans MT</vt:lpstr>
      <vt:lpstr>Symbol</vt:lpstr>
      <vt:lpstr>Times New Roman</vt:lpstr>
      <vt:lpstr>Wingdings 2</vt:lpstr>
      <vt:lpstr>Dividend</vt:lpstr>
      <vt:lpstr>APPIUM – An application automation tool</vt:lpstr>
      <vt:lpstr>contents</vt:lpstr>
      <vt:lpstr>INTRODUCTION</vt:lpstr>
      <vt:lpstr>INTRODUCTION</vt:lpstr>
      <vt:lpstr>What is Appium?</vt:lpstr>
      <vt:lpstr>What is Appium?</vt:lpstr>
      <vt:lpstr>Invention of appium</vt:lpstr>
      <vt:lpstr>Invention of appium</vt:lpstr>
      <vt:lpstr>Why choose Appium?</vt:lpstr>
      <vt:lpstr>Why choose Appium?</vt:lpstr>
      <vt:lpstr>Why choose Appium?</vt:lpstr>
      <vt:lpstr>Types of applications</vt:lpstr>
      <vt:lpstr>Native application</vt:lpstr>
      <vt:lpstr>web application</vt:lpstr>
      <vt:lpstr>hybrid application</vt:lpstr>
      <vt:lpstr>Appium architecture</vt:lpstr>
      <vt:lpstr>Appium architecture</vt:lpstr>
      <vt:lpstr>Appium architecture</vt:lpstr>
      <vt:lpstr>Json wire protocol</vt:lpstr>
      <vt:lpstr>Json wire protocol</vt:lpstr>
      <vt:lpstr>Appium on android</vt:lpstr>
      <vt:lpstr>Appium on android</vt:lpstr>
      <vt:lpstr>Appium on ios</vt:lpstr>
      <vt:lpstr>Appium on ios</vt:lpstr>
      <vt:lpstr>cOnclusion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APPIUM</dc:title>
  <dc:creator>Manish Jadhav</dc:creator>
  <cp:lastModifiedBy>Manish Jadhav</cp:lastModifiedBy>
  <cp:revision>28</cp:revision>
  <dcterms:created xsi:type="dcterms:W3CDTF">2022-10-16T06:24:57Z</dcterms:created>
  <dcterms:modified xsi:type="dcterms:W3CDTF">2022-11-24T16:54:24Z</dcterms:modified>
</cp:coreProperties>
</file>